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2" r:id="rId2"/>
    <p:sldId id="263" r:id="rId3"/>
    <p:sldId id="272" r:id="rId4"/>
    <p:sldId id="271" r:id="rId5"/>
    <p:sldId id="264" r:id="rId6"/>
    <p:sldId id="266" r:id="rId7"/>
    <p:sldId id="267" r:id="rId8"/>
    <p:sldId id="281" r:id="rId9"/>
    <p:sldId id="274" r:id="rId10"/>
    <p:sldId id="280" r:id="rId11"/>
    <p:sldId id="268" r:id="rId12"/>
    <p:sldId id="273" r:id="rId13"/>
    <p:sldId id="279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5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7" r:id="rId4"/>
    <p:sldLayoutId id="2147483658" r:id="rId5"/>
  </p:sldLayoutIdLst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MCSD-STAFF\HS%20Staff%20Home\pcoombs\Work%20Based%20Learning%20Agreemen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374150" y="2172451"/>
            <a:ext cx="63957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</a:rPr>
              <a:t>Business &amp; Computer Education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2963019"/>
            <a:ext cx="639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Earn your CTE in Computer Applications</a:t>
            </a:r>
            <a:br>
              <a:rPr lang="en-US" sz="1800" dirty="0">
                <a:latin typeface="Amatic SC" panose="020B0604020202020204" charset="-79"/>
                <a:cs typeface="Amatic SC" panose="020B0604020202020204" charset="-79"/>
              </a:rPr>
            </a:br>
            <a:br>
              <a:rPr lang="en-US" sz="1800" dirty="0">
                <a:latin typeface="Amatic SC" panose="020B0604020202020204" charset="-79"/>
                <a:cs typeface="Amatic SC" panose="020B0604020202020204" charset="-79"/>
              </a:rPr>
            </a:b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Career &amp; Academic Success/Tech Prep- CAPS 111, 121, 131, &amp; 141/ACAD 150; </a:t>
            </a:r>
          </a:p>
          <a:p>
            <a:pPr marL="0" lvl="0" indent="0" algn="ctr">
              <a:buNone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Doc Processing - CAPS 100;</a:t>
            </a:r>
            <a:b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</a:b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Web Design - CAPS 152; and Computer Programming</a:t>
            </a:r>
            <a:endParaRPr sz="1800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3A06-51B0-4CE2-A8B2-22E63A85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Accounting – ACCT 101 – 4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E941C-92C2-4320-9E5F-2CD15B6F9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accounting equations</a:t>
            </a:r>
          </a:p>
          <a:p>
            <a:r>
              <a:rPr lang="en-US" dirty="0"/>
              <a:t>The accounting cycle</a:t>
            </a:r>
          </a:p>
          <a:p>
            <a:r>
              <a:rPr lang="en-US" dirty="0"/>
              <a:t>GAAP</a:t>
            </a:r>
          </a:p>
          <a:p>
            <a:r>
              <a:rPr lang="en-US" dirty="0"/>
              <a:t>Adjusting entries</a:t>
            </a:r>
          </a:p>
          <a:p>
            <a:r>
              <a:rPr lang="en-US" dirty="0"/>
              <a:t>Closing Entries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282E2-C34D-412A-82AC-466DED8E06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Inventory</a:t>
            </a:r>
          </a:p>
          <a:p>
            <a:r>
              <a:rPr lang="en-US" dirty="0"/>
              <a:t>Internal Control</a:t>
            </a:r>
          </a:p>
          <a:p>
            <a:r>
              <a:rPr lang="en-US" dirty="0"/>
              <a:t>Receivables and Payables</a:t>
            </a:r>
          </a:p>
          <a:p>
            <a:r>
              <a:rPr lang="en-US" dirty="0"/>
              <a:t>Plant assets</a:t>
            </a:r>
          </a:p>
          <a:p>
            <a:r>
              <a:rPr lang="en-US" dirty="0"/>
              <a:t>Equity</a:t>
            </a:r>
          </a:p>
          <a:p>
            <a:r>
              <a:rPr lang="en-US" dirty="0"/>
              <a:t>Cash flow</a:t>
            </a:r>
          </a:p>
          <a:p>
            <a:r>
              <a:rPr lang="en-US" dirty="0"/>
              <a:t>Account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FEA57-5EDF-437B-B8E7-6CF3A1F0F98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Taxation</a:t>
            </a:r>
          </a:p>
          <a:p>
            <a:r>
              <a:rPr lang="en-US" dirty="0"/>
              <a:t>Payroll</a:t>
            </a:r>
          </a:p>
          <a:p>
            <a:r>
              <a:rPr lang="en-US" dirty="0"/>
              <a:t>Financial Statements</a:t>
            </a:r>
          </a:p>
          <a:p>
            <a:r>
              <a:rPr lang="en-US" dirty="0"/>
              <a:t>Online Accounting Programs</a:t>
            </a:r>
          </a:p>
          <a:p>
            <a:r>
              <a:rPr lang="en-US" dirty="0"/>
              <a:t>Accounting Careers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B12A-874E-450B-92BC-4EB32B16F0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596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Foundations of Business– BUAD 106 – 3 credits </a:t>
            </a:r>
            <a:br>
              <a:rPr lang="en-US" dirty="0"/>
            </a:br>
            <a:endParaRPr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434747" y="1344846"/>
            <a:ext cx="5887043" cy="3682473"/>
            <a:chOff x="2318596" y="893544"/>
            <a:chExt cx="5887043" cy="3682473"/>
          </a:xfrm>
        </p:grpSpPr>
        <p:sp>
          <p:nvSpPr>
            <p:cNvPr id="1986" name="Google Shape;1986;p25"/>
            <p:cNvSpPr/>
            <p:nvPr/>
          </p:nvSpPr>
          <p:spPr>
            <a:xfrm>
              <a:off x="3651304" y="3344301"/>
              <a:ext cx="1327476" cy="12317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latin typeface="Merriweather"/>
                  <a:ea typeface="Merriweather"/>
                  <a:cs typeface="Merriweather"/>
                  <a:sym typeface="Merriweather"/>
                </a:rPr>
                <a:t>Management</a:t>
              </a:r>
              <a:endParaRPr sz="8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83162" y="2326175"/>
              <a:ext cx="1270283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Merriweather"/>
                  <a:ea typeface="Merriweather"/>
                  <a:cs typeface="Merriweather"/>
                  <a:sym typeface="Merriweather"/>
                </a:rPr>
                <a:t>Competition</a:t>
              </a:r>
              <a:endParaRPr sz="9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5069401" y="893544"/>
              <a:ext cx="1089891" cy="10564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Banking</a:t>
              </a:r>
              <a:endParaRPr sz="10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6524058" y="2746396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Labor Relations</a:t>
              </a:r>
              <a:endParaRPr sz="10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8554" y="2141367"/>
            <a:ext cx="2440200" cy="2440200"/>
            <a:chOff x="4448554" y="1760367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8554" y="1760367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55997" y="2348137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Economic Growth</a:t>
              </a:r>
              <a:endParaRPr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495405" y="170257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Economy – Domestic &amp;  Global</a:t>
              </a:r>
              <a:endParaRPr sz="1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19" name="Google Shape;1986;p25">
            <a:extLst>
              <a:ext uri="{FF2B5EF4-FFF2-40B4-BE49-F238E27FC236}">
                <a16:creationId xmlns:a16="http://schemas.microsoft.com/office/drawing/2014/main" id="{45A58387-D361-464E-9A4C-AC76938DA147}"/>
              </a:ext>
            </a:extLst>
          </p:cNvPr>
          <p:cNvSpPr/>
          <p:nvPr/>
        </p:nvSpPr>
        <p:spPr>
          <a:xfrm>
            <a:off x="6446289" y="1900092"/>
            <a:ext cx="1242846" cy="12119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Merriweather"/>
                <a:ea typeface="Merriweather"/>
                <a:cs typeface="Merriweather"/>
                <a:sym typeface="Merriweather"/>
              </a:rPr>
              <a:t>       </a:t>
            </a:r>
            <a:r>
              <a:rPr lang="en-US" sz="1100" dirty="0">
                <a:latin typeface="Merriweather"/>
                <a:ea typeface="Merriweather"/>
                <a:cs typeface="Merriweather"/>
                <a:sym typeface="Merriweather"/>
              </a:rPr>
              <a:t>Insurance</a:t>
            </a:r>
            <a:endParaRPr sz="11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F08BF-BA88-4710-8977-7C6D36EE55E0}"/>
              </a:ext>
            </a:extLst>
          </p:cNvPr>
          <p:cNvSpPr txBox="1"/>
          <p:nvPr/>
        </p:nvSpPr>
        <p:spPr>
          <a:xfrm>
            <a:off x="629390" y="1875280"/>
            <a:ext cx="2054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FOB –How do we create a strong economy?</a:t>
            </a:r>
          </a:p>
        </p:txBody>
      </p:sp>
      <p:grpSp>
        <p:nvGrpSpPr>
          <p:cNvPr id="21" name="Google Shape;1995;p25">
            <a:extLst>
              <a:ext uri="{FF2B5EF4-FFF2-40B4-BE49-F238E27FC236}">
                <a16:creationId xmlns:a16="http://schemas.microsoft.com/office/drawing/2014/main" id="{A7DF809A-A962-4CF4-8E6E-D743DD4E14A2}"/>
              </a:ext>
            </a:extLst>
          </p:cNvPr>
          <p:cNvGrpSpPr/>
          <p:nvPr/>
        </p:nvGrpSpPr>
        <p:grpSpPr>
          <a:xfrm>
            <a:off x="5378269" y="3603519"/>
            <a:ext cx="1423800" cy="1423800"/>
            <a:chOff x="3490737" y="1374053"/>
            <a:chExt cx="1423800" cy="1423800"/>
          </a:xfrm>
        </p:grpSpPr>
        <p:sp>
          <p:nvSpPr>
            <p:cNvPr id="22" name="Google Shape;1996;p25">
              <a:extLst>
                <a:ext uri="{FF2B5EF4-FFF2-40B4-BE49-F238E27FC236}">
                  <a16:creationId xmlns:a16="http://schemas.microsoft.com/office/drawing/2014/main" id="{F5D3111A-BE69-4BE6-ABA9-01F48A4C1C9E}"/>
                </a:ext>
              </a:extLst>
            </p:cNvPr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3" name="Google Shape;1997;p25">
              <a:extLst>
                <a:ext uri="{FF2B5EF4-FFF2-40B4-BE49-F238E27FC236}">
                  <a16:creationId xmlns:a16="http://schemas.microsoft.com/office/drawing/2014/main" id="{3B825F50-5EF9-4DA6-8123-E2C7CA4C079F}"/>
                </a:ext>
              </a:extLst>
            </p:cNvPr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Securities</a:t>
              </a:r>
              <a:endParaRPr sz="1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tx1"/>
                </a:solidFill>
              </a:rPr>
              <a:t>The extras…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2054" name="Google Shape;2054;p30"/>
          <p:cNvSpPr/>
          <p:nvPr/>
        </p:nvSpPr>
        <p:spPr>
          <a:xfrm>
            <a:off x="6452450" y="1158653"/>
            <a:ext cx="1495226" cy="1378576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matic SC" panose="020B0604020202020204" charset="-79"/>
                <a:ea typeface="Merriweather"/>
                <a:cs typeface="Amatic SC" panose="020B0604020202020204" charset="-79"/>
                <a:sym typeface="Merriweather"/>
              </a:rPr>
              <a:t>The MAC Yearbook Club</a:t>
            </a:r>
            <a:endParaRPr sz="2000" dirty="0">
              <a:solidFill>
                <a:schemeClr val="lt1"/>
              </a:solidFill>
              <a:latin typeface="Amatic SC" panose="020B0604020202020204" charset="-79"/>
              <a:ea typeface="Merriweather"/>
              <a:cs typeface="Amatic SC" panose="020B0604020202020204" charset="-79"/>
              <a:sym typeface="Merriweather"/>
            </a:endParaRPr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E4EE84-E1B8-4444-B3A3-3C4DC1C4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804" y="2130804"/>
            <a:ext cx="2401593" cy="17163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758B9F-8611-4111-BF50-DD9C67C43E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8050" y="1519158"/>
            <a:ext cx="2133600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C2305-4084-4F54-B636-04917C0250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145" y="1519158"/>
            <a:ext cx="1015164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5CCBF2-6FB7-47FE-B690-B0A15D8C8B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169" y="1680440"/>
            <a:ext cx="1994700" cy="178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36"/>
          <p:cNvSpPr txBox="1">
            <a:spLocks noGrp="1"/>
          </p:cNvSpPr>
          <p:nvPr>
            <p:ph type="ctrTitle" idx="4294967295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Thanks!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43" name="Google Shape;2143;p36"/>
          <p:cNvSpPr txBox="1">
            <a:spLocks noGrp="1"/>
          </p:cNvSpPr>
          <p:nvPr>
            <p:ph type="subTitle" idx="4294967295"/>
          </p:nvPr>
        </p:nvSpPr>
        <p:spPr>
          <a:xfrm>
            <a:off x="1715250" y="2415657"/>
            <a:ext cx="5713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 panose="020B0604020202020204" charset="-79"/>
                <a:cs typeface="Amatic SC" panose="020B0604020202020204" charset="-79"/>
              </a:rPr>
              <a:t>Any questions?</a:t>
            </a:r>
            <a:endParaRPr sz="3600" b="1" dirty="0"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144" name="Google Shape;2144;p36"/>
          <p:cNvSpPr txBox="1">
            <a:spLocks noGrp="1"/>
          </p:cNvSpPr>
          <p:nvPr>
            <p:ph type="body" idx="4294967295"/>
          </p:nvPr>
        </p:nvSpPr>
        <p:spPr>
          <a:xfrm>
            <a:off x="1715250" y="3578006"/>
            <a:ext cx="57135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You can find me at:</a:t>
            </a:r>
          </a:p>
          <a:p>
            <a:pPr marL="0" lvl="0" indent="0" algn="ctr">
              <a:buNone/>
            </a:pPr>
            <a:r>
              <a:rPr lang="en-US" sz="1200" b="1" dirty="0"/>
              <a:t>pcoombs@mcgrawschools.org</a:t>
            </a:r>
          </a:p>
          <a:p>
            <a:pPr marL="0" lvl="0" indent="0" algn="ctr">
              <a:buNone/>
            </a:pPr>
            <a:r>
              <a:rPr lang="en-US" sz="1200" b="1" dirty="0"/>
              <a:t>http://www.mcgrawschools.org/teacherpage.cfm?teacher=893</a:t>
            </a:r>
            <a:endParaRPr sz="1200" b="1" dirty="0"/>
          </a:p>
        </p:txBody>
      </p:sp>
      <p:sp>
        <p:nvSpPr>
          <p:cNvPr id="2145" name="Google Shape;2145;p3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am I teaching this year?</a:t>
            </a:r>
            <a:br>
              <a:rPr lang="en-US" dirty="0"/>
            </a:br>
            <a:r>
              <a:rPr lang="en-US" dirty="0"/>
              <a:t>It Pay$ to take Concurrent Enrollment</a:t>
            </a:r>
            <a:endParaRPr dirty="0"/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95CAC2-0F75-414D-86B6-8A74B86F3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80665"/>
              </p:ext>
            </p:extLst>
          </p:nvPr>
        </p:nvGraphicFramePr>
        <p:xfrm>
          <a:off x="619269" y="1444336"/>
          <a:ext cx="7257039" cy="2866035"/>
        </p:xfrm>
        <a:graphic>
          <a:graphicData uri="http://schemas.openxmlformats.org/drawingml/2006/table">
            <a:tbl>
              <a:tblPr>
                <a:tableStyleId>{8DAEDABC-BADD-4293-A472-D3AD88E73092}</a:tableStyleId>
              </a:tblPr>
              <a:tblGrid>
                <a:gridCol w="2416310">
                  <a:extLst>
                    <a:ext uri="{9D8B030D-6E8A-4147-A177-3AD203B41FA5}">
                      <a16:colId xmlns:a16="http://schemas.microsoft.com/office/drawing/2014/main" val="3026852328"/>
                    </a:ext>
                  </a:extLst>
                </a:gridCol>
                <a:gridCol w="1136438">
                  <a:extLst>
                    <a:ext uri="{9D8B030D-6E8A-4147-A177-3AD203B41FA5}">
                      <a16:colId xmlns:a16="http://schemas.microsoft.com/office/drawing/2014/main" val="136995716"/>
                    </a:ext>
                  </a:extLst>
                </a:gridCol>
                <a:gridCol w="1133680">
                  <a:extLst>
                    <a:ext uri="{9D8B030D-6E8A-4147-A177-3AD203B41FA5}">
                      <a16:colId xmlns:a16="http://schemas.microsoft.com/office/drawing/2014/main" val="1414448244"/>
                    </a:ext>
                  </a:extLst>
                </a:gridCol>
                <a:gridCol w="1403589">
                  <a:extLst>
                    <a:ext uri="{9D8B030D-6E8A-4147-A177-3AD203B41FA5}">
                      <a16:colId xmlns:a16="http://schemas.microsoft.com/office/drawing/2014/main" val="593370458"/>
                    </a:ext>
                  </a:extLst>
                </a:gridCol>
                <a:gridCol w="1167022">
                  <a:extLst>
                    <a:ext uri="{9D8B030D-6E8A-4147-A177-3AD203B41FA5}">
                      <a16:colId xmlns:a16="http://schemas.microsoft.com/office/drawing/2014/main" val="3639496957"/>
                    </a:ext>
                  </a:extLst>
                </a:gridCol>
              </a:tblGrid>
              <a:tr h="2128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Amatic SC" panose="020B0604020202020204" charset="-79"/>
                          <a:cs typeface="Amatic SC" panose="020B0604020202020204" charset="-79"/>
                        </a:rPr>
                        <a:t>Business/Computer Education College Tuition Savings 2022 - 2023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matic SC" panose="020B0604020202020204" charset="-79"/>
                        <a:cs typeface="Amatic SC" panose="020B0604020202020204" charset="-79"/>
                      </a:endParaRPr>
                    </a:p>
                  </a:txBody>
                  <a:tcPr marL="8000" marR="8000" marT="80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8864"/>
                  </a:ext>
                </a:extLst>
              </a:tr>
              <a:tr h="160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Course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TC3 Abbr &amp; Number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# College Credits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Savings $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When offered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extLst>
                  <a:ext uri="{0D108BD9-81ED-4DB2-BD59-A6C34878D82A}">
                    <a16:rowId xmlns:a16="http://schemas.microsoft.com/office/drawing/2014/main" val="4163740860"/>
                  </a:ext>
                </a:extLst>
              </a:tr>
              <a:tr h="2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Yearbook - Web Page Design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CAPS 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  1,600.00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Full Year - B days only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2477852542"/>
                  </a:ext>
                </a:extLst>
              </a:tr>
              <a:tr h="2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Money &amp; Banking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BUAD 222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  2,400.00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Full Year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1599912685"/>
                  </a:ext>
                </a:extLst>
              </a:tr>
              <a:tr h="2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Foundations of Business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BUAD 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  10,800.00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Half Year - Fall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4226471270"/>
                  </a:ext>
                </a:extLst>
              </a:tr>
              <a:tr h="32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Personal Finance:  HS Name - Career &amp; Financial Management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BUAD 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  10,800.00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Half Year - Spring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1754135238"/>
                  </a:ext>
                </a:extLst>
              </a:tr>
              <a:tr h="32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Tech Prep/Computer Applications or CAPS/Career &amp; Academic Success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CAPS 111, 121, 131, 141 &amp; ACAD 1509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30,800.00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Full Year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3979904213"/>
                  </a:ext>
                </a:extLst>
              </a:tr>
              <a:tr h="573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College Accounting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ACCT 101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</a:rPr>
                        <a:t>  $                     8,000.00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Full Year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2414440150"/>
                  </a:ext>
                </a:extLst>
              </a:tr>
              <a:tr h="1600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Career Coaching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Full Year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1426519751"/>
                  </a:ext>
                </a:extLst>
              </a:tr>
              <a:tr h="2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 = #students x #credits x $190</a:t>
                      </a: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Total Tuition Savings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$                    64,400.00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Total Savings </a:t>
                      </a:r>
                    </a:p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2022-23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1092413019"/>
                  </a:ext>
                </a:extLst>
              </a:tr>
              <a:tr h="28960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Based on /credit cost at community college @ $190 per credit hour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00" marR="8000" marT="8000" marB="0" anchor="ctr"/>
                </a:tc>
                <a:extLst>
                  <a:ext uri="{0D108BD9-81ED-4DB2-BD59-A6C34878D82A}">
                    <a16:rowId xmlns:a16="http://schemas.microsoft.com/office/drawing/2014/main" val="8567645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</a:rPr>
              <a:t>$64,400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2043" name="Google Shape;2043;p29"/>
          <p:cNvSpPr txBox="1">
            <a:spLocks noGrp="1"/>
          </p:cNvSpPr>
          <p:nvPr>
            <p:ph type="subTitle" idx="4294967295"/>
          </p:nvPr>
        </p:nvSpPr>
        <p:spPr>
          <a:xfrm>
            <a:off x="685800" y="12970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Free College Credits this year!</a:t>
            </a:r>
            <a:endParaRPr sz="2000" dirty="0"/>
          </a:p>
        </p:txBody>
      </p:sp>
      <p:sp>
        <p:nvSpPr>
          <p:cNvPr id="2044" name="Google Shape;2044;p29"/>
          <p:cNvSpPr txBox="1">
            <a:spLocks noGrp="1"/>
          </p:cNvSpPr>
          <p:nvPr>
            <p:ph type="ctrTitle" idx="4294967295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</a:rPr>
              <a:t>100%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2045" name="Google Shape;2045;p29"/>
          <p:cNvSpPr txBox="1">
            <a:spLocks noGrp="1"/>
          </p:cNvSpPr>
          <p:nvPr>
            <p:ph type="subTitle" idx="4294967295"/>
          </p:nvPr>
        </p:nvSpPr>
        <p:spPr>
          <a:xfrm>
            <a:off x="685800" y="39259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Total success!</a:t>
            </a:r>
            <a:endParaRPr sz="2000" dirty="0"/>
          </a:p>
        </p:txBody>
      </p:sp>
      <p:sp>
        <p:nvSpPr>
          <p:cNvPr id="2046" name="Google Shape;2046;p29"/>
          <p:cNvSpPr txBox="1">
            <a:spLocks noGrp="1"/>
          </p:cNvSpPr>
          <p:nvPr>
            <p:ph type="ctrTitle" idx="4294967295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</a:rPr>
              <a:t>Over 322 credits just this year!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2047" name="Google Shape;2047;p29"/>
          <p:cNvSpPr txBox="1">
            <a:spLocks noGrp="1"/>
          </p:cNvSpPr>
          <p:nvPr>
            <p:ph type="subTitle" idx="4294967295"/>
          </p:nvPr>
        </p:nvSpPr>
        <p:spPr>
          <a:xfrm>
            <a:off x="685800" y="26114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Leads to a lot of $</a:t>
            </a:r>
            <a:r>
              <a:rPr lang="en-US" sz="2000" dirty="0" err="1"/>
              <a:t>avings</a:t>
            </a:r>
            <a:endParaRPr sz="2000" dirty="0"/>
          </a:p>
        </p:txBody>
      </p:sp>
      <p:sp>
        <p:nvSpPr>
          <p:cNvPr id="2048" name="Google Shape;2048;p2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>
            <a:spLocks noGrp="1"/>
          </p:cNvSpPr>
          <p:nvPr>
            <p:ph type="ctrTitle" idx="4294967295"/>
          </p:nvPr>
        </p:nvSpPr>
        <p:spPr>
          <a:xfrm>
            <a:off x="1660200" y="1583344"/>
            <a:ext cx="5823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rgbClr val="003300"/>
                </a:solidFill>
              </a:rPr>
              <a:t>$120,000</a:t>
            </a:r>
            <a:r>
              <a:rPr lang="en" sz="12000" dirty="0">
                <a:solidFill>
                  <a:schemeClr val="lt1"/>
                </a:solidFill>
              </a:rPr>
              <a:t> </a:t>
            </a:r>
            <a:r>
              <a:rPr lang="en" sz="12000" dirty="0">
                <a:solidFill>
                  <a:srgbClr val="003300"/>
                </a:solidFill>
              </a:rPr>
              <a:t>+</a:t>
            </a:r>
            <a:endParaRPr sz="12000" dirty="0">
              <a:solidFill>
                <a:srgbClr val="003300"/>
              </a:solidFill>
            </a:endParaRPr>
          </a:p>
        </p:txBody>
      </p:sp>
      <p:sp>
        <p:nvSpPr>
          <p:cNvPr id="2036" name="Google Shape;2036;p28"/>
          <p:cNvSpPr txBox="1">
            <a:spLocks noGrp="1"/>
          </p:cNvSpPr>
          <p:nvPr>
            <p:ph type="subTitle" idx="4294967295"/>
          </p:nvPr>
        </p:nvSpPr>
        <p:spPr>
          <a:xfrm>
            <a:off x="1660200" y="2840060"/>
            <a:ext cx="5823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400" b="1" dirty="0">
                <a:solidFill>
                  <a:srgbClr val="003300"/>
                </a:solidFill>
                <a:latin typeface="Amatic SC" panose="020B0604020202020204" charset="-79"/>
                <a:cs typeface="Amatic SC" panose="020B0604020202020204" charset="-79"/>
              </a:rPr>
              <a:t>$</a:t>
            </a:r>
            <a:r>
              <a:rPr lang="en-US" sz="4400" b="1" dirty="0" err="1">
                <a:solidFill>
                  <a:schemeClr val="lt1"/>
                </a:solidFill>
                <a:latin typeface="Amatic SC" panose="020B0604020202020204" charset="-79"/>
                <a:cs typeface="Amatic SC" panose="020B0604020202020204" charset="-79"/>
              </a:rPr>
              <a:t>aving</a:t>
            </a:r>
            <a:r>
              <a:rPr lang="en-US" sz="4400" b="1" dirty="0">
                <a:solidFill>
                  <a:srgbClr val="003300"/>
                </a:solidFill>
                <a:latin typeface="Amatic SC" panose="020B0604020202020204" charset="-79"/>
                <a:cs typeface="Amatic SC" panose="020B0604020202020204" charset="-79"/>
              </a:rPr>
              <a:t>$</a:t>
            </a:r>
            <a:r>
              <a:rPr lang="en-US" sz="4400" b="1" dirty="0">
                <a:solidFill>
                  <a:schemeClr val="lt1"/>
                </a:solidFill>
                <a:latin typeface="Amatic SC" panose="020B0604020202020204" charset="-79"/>
                <a:cs typeface="Amatic SC" panose="020B0604020202020204" charset="-79"/>
              </a:rPr>
              <a:t> in the last </a:t>
            </a:r>
            <a:r>
              <a:rPr lang="en-US" sz="4400" b="1" dirty="0">
                <a:solidFill>
                  <a:srgbClr val="003300"/>
                </a:solidFill>
                <a:latin typeface="Amatic SC" panose="020B0604020202020204" charset="-79"/>
                <a:cs typeface="Amatic SC" panose="020B0604020202020204" charset="-79"/>
              </a:rPr>
              <a:t>2 </a:t>
            </a:r>
            <a:r>
              <a:rPr lang="en-US" sz="4400" b="1" dirty="0">
                <a:solidFill>
                  <a:schemeClr val="lt1"/>
                </a:solidFill>
                <a:latin typeface="Amatic SC" panose="020B0604020202020204" charset="-79"/>
                <a:cs typeface="Amatic SC" panose="020B0604020202020204" charset="-79"/>
              </a:rPr>
              <a:t>years in just Business/Education! </a:t>
            </a:r>
            <a:r>
              <a:rPr lang="en-US" sz="4400" b="1" dirty="0" err="1">
                <a:solidFill>
                  <a:schemeClr val="lt1"/>
                </a:solidFill>
                <a:latin typeface="Amatic SC" panose="020B0604020202020204" charset="-79"/>
                <a:cs typeface="Amatic SC" panose="020B0604020202020204" charset="-79"/>
              </a:rPr>
              <a:t>Wowza</a:t>
            </a:r>
            <a:r>
              <a:rPr lang="en-US" sz="4400" b="1" dirty="0">
                <a:solidFill>
                  <a:schemeClr val="lt1"/>
                </a:solidFill>
                <a:latin typeface="Amatic SC" panose="020B0604020202020204" charset="-79"/>
                <a:cs typeface="Amatic SC" panose="020B0604020202020204" charset="-79"/>
              </a:rPr>
              <a:t>!</a:t>
            </a:r>
            <a:endParaRPr sz="4400" b="1" dirty="0">
              <a:solidFill>
                <a:schemeClr val="lt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2037" name="Google Shape;2037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 &amp; Career Coaching – Work Based Learning</a:t>
            </a:r>
            <a:endParaRPr dirty="0"/>
          </a:p>
        </p:txBody>
      </p:sp>
      <p:sp>
        <p:nvSpPr>
          <p:cNvPr id="1955" name="Google Shape;1955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71C10-8A11-4AF4-991A-F7816F4D5A4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81891" y="1279069"/>
            <a:ext cx="4454236" cy="3532500"/>
          </a:xfrm>
        </p:spPr>
        <p:txBody>
          <a:bodyPr/>
          <a:lstStyle/>
          <a:p>
            <a:r>
              <a:rPr lang="en-US" dirty="0"/>
              <a:t>A plan developed to focus on student personal objectives for both career and college readiness</a:t>
            </a:r>
          </a:p>
          <a:p>
            <a:r>
              <a:rPr lang="en-US" dirty="0"/>
              <a:t>Skills Based Learning</a:t>
            </a:r>
          </a:p>
          <a:p>
            <a:r>
              <a:rPr lang="en-US" dirty="0"/>
              <a:t>Project Based Learning</a:t>
            </a:r>
          </a:p>
          <a:p>
            <a:r>
              <a:rPr lang="en-US" dirty="0"/>
              <a:t>Employer/School/Student partnership and coordination</a:t>
            </a:r>
          </a:p>
          <a:p>
            <a:r>
              <a:rPr lang="en-US" dirty="0">
                <a:hlinkClick r:id="rId3" action="ppaction://hlinkfile"/>
              </a:rPr>
              <a:t>Work Based Learning Agreement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97244-D6FD-4912-A761-E98FF2A843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950" y="1285252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9E4BA-D714-4D7B-89D8-5EA70C759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03" y="666599"/>
            <a:ext cx="2401593" cy="17163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800B0-D439-4F0B-82A9-6A62355DF240}"/>
              </a:ext>
            </a:extLst>
          </p:cNvPr>
          <p:cNvSpPr txBox="1"/>
          <p:nvPr/>
        </p:nvSpPr>
        <p:spPr>
          <a:xfrm>
            <a:off x="3138053" y="466544"/>
            <a:ext cx="286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The MAC – Yearbook/Web Design 152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Money &amp; Banking – BUAD 222 – 3 credits</a:t>
            </a:r>
            <a:endParaRPr dirty="0"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Financial Markets</a:t>
            </a:r>
            <a:endParaRPr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Familiarity with monetary policy and the banking system</a:t>
            </a:r>
            <a:endParaRPr sz="12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</a:t>
            </a:r>
            <a:r>
              <a:rPr lang="en" sz="12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eal math applications</a:t>
            </a:r>
          </a:p>
        </p:txBody>
      </p:sp>
      <p:sp>
        <p:nvSpPr>
          <p:cNvPr id="1978" name="Google Shape;1978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1977;p24">
            <a:extLst>
              <a:ext uri="{FF2B5EF4-FFF2-40B4-BE49-F238E27FC236}">
                <a16:creationId xmlns:a16="http://schemas.microsoft.com/office/drawing/2014/main" id="{9E4307DC-15E0-4249-9AE7-A7038DAEFDAB}"/>
              </a:ext>
            </a:extLst>
          </p:cNvPr>
          <p:cNvSpPr/>
          <p:nvPr/>
        </p:nvSpPr>
        <p:spPr>
          <a:xfrm>
            <a:off x="4488392" y="2935264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</a:t>
            </a:r>
            <a:r>
              <a:rPr lang="en-US" dirty="0" err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InVEST</a:t>
            </a:r>
            <a:r>
              <a:rPr lang="en-US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Program with Insurance</a:t>
            </a:r>
            <a:endParaRPr lang="en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Google Shape;1977;p24">
            <a:extLst>
              <a:ext uri="{FF2B5EF4-FFF2-40B4-BE49-F238E27FC236}">
                <a16:creationId xmlns:a16="http://schemas.microsoft.com/office/drawing/2014/main" id="{74E9109F-5B4C-4289-B35F-8862FAE41E6D}"/>
              </a:ext>
            </a:extLst>
          </p:cNvPr>
          <p:cNvSpPr/>
          <p:nvPr/>
        </p:nvSpPr>
        <p:spPr>
          <a:xfrm>
            <a:off x="2924564" y="2935264"/>
            <a:ext cx="1707000" cy="1718400"/>
          </a:xfrm>
          <a:prstGeom prst="ellipse">
            <a:avLst/>
          </a:prstGeom>
          <a:noFill/>
          <a:ln w="9525" cap="rnd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Career &amp; College preparation and application</a:t>
            </a:r>
            <a:endParaRPr lang="en" sz="12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EC05B-A90B-4653-836F-060A79CF1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</a:blip>
          <a:stretch>
            <a:fillRect/>
          </a:stretch>
        </p:blipFill>
        <p:spPr>
          <a:xfrm rot="20085651">
            <a:off x="-109441" y="867062"/>
            <a:ext cx="4234387" cy="2988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>
            <a:spLocks noGrp="1"/>
          </p:cNvSpPr>
          <p:nvPr>
            <p:ph type="title"/>
          </p:nvPr>
        </p:nvSpPr>
        <p:spPr>
          <a:xfrm>
            <a:off x="765545" y="623025"/>
            <a:ext cx="7605822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Business Law – BUAD 201 – 3 credits</a:t>
            </a:r>
            <a:br>
              <a:rPr lang="en-US" dirty="0"/>
            </a:br>
            <a:r>
              <a:rPr lang="en-US" dirty="0"/>
              <a:t>Career &amp; Financial Management/Personal Finance - BUAD 109 – 3 credits</a:t>
            </a:r>
            <a:endParaRPr dirty="0"/>
          </a:p>
        </p:txBody>
      </p:sp>
      <p:sp>
        <p:nvSpPr>
          <p:cNvPr id="1984" name="Google Shape;1984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606" y="1447753"/>
            <a:ext cx="5838726" cy="3462199"/>
            <a:chOff x="2318596" y="1113818"/>
            <a:chExt cx="5838726" cy="3462199"/>
          </a:xfrm>
        </p:grpSpPr>
        <p:sp>
          <p:nvSpPr>
            <p:cNvPr id="1986" name="Google Shape;1986;p25"/>
            <p:cNvSpPr/>
            <p:nvPr/>
          </p:nvSpPr>
          <p:spPr>
            <a:xfrm>
              <a:off x="3651304" y="3344301"/>
              <a:ext cx="1327476" cy="12317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latin typeface="Merriweather"/>
                  <a:ea typeface="Merriweather"/>
                  <a:cs typeface="Merriweather"/>
                  <a:sym typeface="Merriweather"/>
                </a:rPr>
                <a:t>Responsibility Financially and personally</a:t>
              </a:r>
              <a:endParaRPr sz="8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980719" y="2316745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Merriweather"/>
                  <a:ea typeface="Merriweather"/>
                  <a:cs typeface="Merriweather"/>
                  <a:sym typeface="Merriweather"/>
                </a:rPr>
                <a:t>Informed Consumers</a:t>
              </a:r>
              <a:endParaRPr sz="9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6475741" y="1245161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Saving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Investing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Understanding Credit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latin typeface="Merriweather"/>
                  <a:ea typeface="Merriweather"/>
                  <a:cs typeface="Merriweather"/>
                  <a:sym typeface="Merriweather"/>
                </a:rPr>
                <a:t>Establishing Financial Goals</a:t>
              </a:r>
              <a:endParaRPr sz="10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8554" y="2141367"/>
            <a:ext cx="2440200" cy="2440200"/>
            <a:chOff x="4448554" y="1760367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8554" y="1760367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Examine finance at both a personal and practical level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Legal rights and responsibilities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Legal implications of borrowing and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paying bills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495405" y="170257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Study how business and personal law impacts us each day</a:t>
              </a:r>
              <a:endParaRPr sz="1000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332678-D4CE-4163-99BC-A386CBE5E920}"/>
              </a:ext>
            </a:extLst>
          </p:cNvPr>
          <p:cNvSpPr txBox="1"/>
          <p:nvPr/>
        </p:nvSpPr>
        <p:spPr>
          <a:xfrm>
            <a:off x="7176150" y="3356839"/>
            <a:ext cx="164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Investing for Beginners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F08BF-BA88-4710-8977-7C6D36EE55E0}"/>
              </a:ext>
            </a:extLst>
          </p:cNvPr>
          <p:cNvSpPr txBox="1"/>
          <p:nvPr/>
        </p:nvSpPr>
        <p:spPr>
          <a:xfrm>
            <a:off x="885372" y="2202916"/>
            <a:ext cx="164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matic SC" panose="020B0604020202020204" charset="-79"/>
                <a:cs typeface="Amatic SC" panose="020B0604020202020204" charset="-79"/>
              </a:rPr>
              <a:t>Law for personal &amp; practical use</a:t>
            </a:r>
          </a:p>
        </p:txBody>
      </p:sp>
    </p:spTree>
    <p:extLst>
      <p:ext uri="{BB962C8B-B14F-4D97-AF65-F5344CB8AC3E}">
        <p14:creationId xmlns:p14="http://schemas.microsoft.com/office/powerpoint/2010/main" val="274897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>
            <a:spLocks noGrp="1"/>
          </p:cNvSpPr>
          <p:nvPr>
            <p:ph type="body" idx="1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CAPS 111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Microsoft Word - Document Processing Applications</a:t>
            </a:r>
          </a:p>
        </p:txBody>
      </p:sp>
      <p:sp>
        <p:nvSpPr>
          <p:cNvPr id="2065" name="Google Shape;2065;p31"/>
          <p:cNvSpPr txBox="1">
            <a:spLocks noGrp="1"/>
          </p:cNvSpPr>
          <p:nvPr>
            <p:ph type="body" idx="2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CAPS 121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Microsoft Excel – Spreadsheet Applications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66" name="Google Shape;2066;p31"/>
          <p:cNvSpPr txBox="1">
            <a:spLocks noGrp="1"/>
          </p:cNvSpPr>
          <p:nvPr>
            <p:ph type="body" idx="3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CAPS 121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Microsoft Access – Database Applications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>
            <a:spLocks noGrp="1"/>
          </p:cNvSpPr>
          <p:nvPr>
            <p:ph type="body" idx="1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CAPS 141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Microsoft PowerPoint – Presentation Software Applications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68" name="Google Shape;2068;p31"/>
          <p:cNvSpPr txBox="1">
            <a:spLocks noGrp="1"/>
          </p:cNvSpPr>
          <p:nvPr>
            <p:ph type="body" idx="2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ACAD 150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College Success Seminar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69" name="Google Shape;2069;p31"/>
          <p:cNvSpPr txBox="1">
            <a:spLocks noGrp="1"/>
          </p:cNvSpPr>
          <p:nvPr>
            <p:ph type="body" idx="3"/>
          </p:nvPr>
        </p:nvSpPr>
        <p:spPr>
          <a:xfrm>
            <a:off x="5805902" y="3475017"/>
            <a:ext cx="22965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Career &amp; College Applications to the Real World</a:t>
            </a:r>
            <a:endParaRPr sz="12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Career &amp; Academic Success/Tech Prep/CAPS – 7 credits total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77" name="Google Shape;2077;p3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1971E8-9895-498B-8046-8EF3424B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4" t="70081" r="75919" b="3185"/>
          <a:stretch/>
        </p:blipFill>
        <p:spPr>
          <a:xfrm>
            <a:off x="2483427" y="1480952"/>
            <a:ext cx="405246" cy="4052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ACF79-B6AD-4C5B-BC01-46BBFCB52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3" t="70283" r="59902" b="4129"/>
          <a:stretch/>
        </p:blipFill>
        <p:spPr>
          <a:xfrm>
            <a:off x="4998026" y="1495606"/>
            <a:ext cx="374073" cy="390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AD099C-D0BD-4D97-9667-6558A3E8B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14" t="70104" r="41584" b="3608"/>
          <a:stretch/>
        </p:blipFill>
        <p:spPr>
          <a:xfrm>
            <a:off x="2483427" y="2769401"/>
            <a:ext cx="430301" cy="413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1C87B-2271-45FF-A013-ABF7A96C9D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0" t="11385" r="73115" b="74297"/>
          <a:stretch/>
        </p:blipFill>
        <p:spPr>
          <a:xfrm>
            <a:off x="7565994" y="1466339"/>
            <a:ext cx="446256" cy="419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B61E75-4AB2-481A-8D86-8FEEA1B873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3833" y="2831217"/>
            <a:ext cx="574554" cy="362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C2A97-8BBC-47B6-AC02-1DDE7C28E0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51755B"/>
              </a:clrFrom>
              <a:clrTo>
                <a:srgbClr val="51755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70202" y="2462342"/>
            <a:ext cx="1677477" cy="1103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2000"/>
    </mc:Choice>
    <mc:Fallback>
      <p:transition advClick="0" advTm="32000"/>
    </mc:Fallback>
  </mc:AlternateContent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616</Words>
  <Application>Microsoft Office PowerPoint</Application>
  <PresentationFormat>On-screen Show (16:9)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Amatic SC</vt:lpstr>
      <vt:lpstr>Calibri</vt:lpstr>
      <vt:lpstr>Arial</vt:lpstr>
      <vt:lpstr>Merriweather</vt:lpstr>
      <vt:lpstr>Nathaniel template</vt:lpstr>
      <vt:lpstr>Business &amp; Computer Education</vt:lpstr>
      <vt:lpstr>What am I teaching this year? It Pay$ to take Concurrent Enrollment</vt:lpstr>
      <vt:lpstr>$64,400</vt:lpstr>
      <vt:lpstr>$120,000 +</vt:lpstr>
      <vt:lpstr>Job &amp; Career Coaching – Work Based Learning</vt:lpstr>
      <vt:lpstr>PowerPoint Presentation</vt:lpstr>
      <vt:lpstr>Money &amp; Banking – BUAD 222 – 3 credits</vt:lpstr>
      <vt:lpstr>Business Law – BUAD 201 – 3 credits Career &amp; Financial Management/Personal Finance - BUAD 109 – 3 credits</vt:lpstr>
      <vt:lpstr>Career &amp; Academic Success/Tech Prep/CAPS – 7 credits total</vt:lpstr>
      <vt:lpstr>College Accounting – ACCT 101 – 4 Credits</vt:lpstr>
      <vt:lpstr>Foundations of Business– BUAD 106 – 3 credits  </vt:lpstr>
      <vt:lpstr>The extras…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Pam Coombs</dc:creator>
  <cp:lastModifiedBy>Pam Coombs</cp:lastModifiedBy>
  <cp:revision>24</cp:revision>
  <dcterms:modified xsi:type="dcterms:W3CDTF">2022-09-07T14:39:10Z</dcterms:modified>
</cp:coreProperties>
</file>